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024" r:id="rId2"/>
    <p:sldId id="5034" r:id="rId3"/>
    <p:sldId id="5026" r:id="rId4"/>
    <p:sldId id="5033" r:id="rId5"/>
    <p:sldId id="5035" r:id="rId6"/>
    <p:sldId id="5027" r:id="rId7"/>
    <p:sldId id="5028" r:id="rId8"/>
    <p:sldId id="5038" r:id="rId9"/>
    <p:sldId id="5036" r:id="rId10"/>
    <p:sldId id="5029" r:id="rId11"/>
    <p:sldId id="5030" r:id="rId12"/>
    <p:sldId id="5037" r:id="rId13"/>
    <p:sldId id="5031" r:id="rId14"/>
    <p:sldId id="5032" r:id="rId15"/>
    <p:sldId id="49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7" pos="74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F2F2F2"/>
    <a:srgbClr val="CBCACB"/>
    <a:srgbClr val="F65437"/>
    <a:srgbClr val="E6E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131" autoAdjust="0"/>
    <p:restoredTop sz="96416" autoAdjust="0"/>
  </p:normalViewPr>
  <p:slideViewPr>
    <p:cSldViewPr snapToGrid="0" showGuides="1">
      <p:cViewPr varScale="1">
        <p:scale>
          <a:sx n="70" d="100"/>
          <a:sy n="70" d="100"/>
        </p:scale>
        <p:origin x="-816" y="-108"/>
      </p:cViewPr>
      <p:guideLst>
        <p:guide orient="horz" pos="2160"/>
        <p:guide pos="7491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8B61E9F9-B951-4F03-847A-054803E120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B0C1A44-6DE4-4A6A-A5F8-939DBEAD19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347F6-117E-42F9-880C-0A94064EB17C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CFA20C0-6696-453C-AE04-A17FF58580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F8D3310-DED9-4B2F-83AC-8346A3E58D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182C2-288E-42AD-A804-AE453C5E1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0878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FEF3D-1873-4E02-8857-4665CC7C9BA7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9E740-CA90-48AA-9ED2-7414A114A3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398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22613E47-EE21-490C-A99B-8BFD09B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0144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Изображение выглядит как здание, остановка, сидит, движе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A340A78C-4ED9-466E-96B5-996A8E79B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55230"/>
            <a:ext cx="12192000" cy="2842054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99FE11-9881-4EA9-ADC4-777EF1D48E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1124" y="1495974"/>
            <a:ext cx="5334840" cy="22588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xmlns="" id="{67D2F4AD-FD94-4964-8A54-792FE42367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17411" y="1495974"/>
            <a:ext cx="5334658" cy="22588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xmlns="" id="{464E8F27-323D-4836-8DE6-F6C004144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41060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99FE11-9881-4EA9-ADC4-777EF1D48E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599" y="1495974"/>
            <a:ext cx="5334840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xmlns="" id="{67D2F4AD-FD94-4964-8A54-792FE42367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17411" y="1495974"/>
            <a:ext cx="5334658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xmlns="" id="{21196E62-2D58-40DF-BF0B-8A9404533A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976458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6042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99FE11-9881-4EA9-ADC4-777EF1D48E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599" y="1495974"/>
            <a:ext cx="5334840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3" name="Рисунок 2">
            <a:extLst>
              <a:ext uri="{FF2B5EF4-FFF2-40B4-BE49-F238E27FC236}">
                <a16:creationId xmlns:a16="http://schemas.microsoft.com/office/drawing/2014/main" xmlns="" id="{EBB194F7-AFF1-4565-AA29-DCFEC26EF9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xmlns="" id="{BCDB491C-6192-4569-8A02-5429D348D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50006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26">
            <a:extLst>
              <a:ext uri="{FF2B5EF4-FFF2-40B4-BE49-F238E27FC236}">
                <a16:creationId xmlns:a16="http://schemas.microsoft.com/office/drawing/2014/main" xmlns="" id="{D58D1A55-02F6-4A33-89F3-E192F941E0C6}"/>
              </a:ext>
            </a:extLst>
          </p:cNvPr>
          <p:cNvCxnSpPr/>
          <p:nvPr userDrawn="1"/>
        </p:nvCxnSpPr>
        <p:spPr>
          <a:xfrm>
            <a:off x="6096000" y="880054"/>
            <a:ext cx="0" cy="2808000"/>
          </a:xfrm>
          <a:prstGeom prst="line">
            <a:avLst/>
          </a:prstGeom>
          <a:ln w="38100">
            <a:solidFill>
              <a:schemeClr val="tx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3">
            <a:extLst>
              <a:ext uri="{FF2B5EF4-FFF2-40B4-BE49-F238E27FC236}">
                <a16:creationId xmlns:a16="http://schemas.microsoft.com/office/drawing/2014/main" xmlns="" id="{54AAED63-76C3-4895-BD6D-69B8C9EA5E2F}"/>
              </a:ext>
            </a:extLst>
          </p:cNvPr>
          <p:cNvSpPr/>
          <p:nvPr userDrawn="1"/>
        </p:nvSpPr>
        <p:spPr>
          <a:xfrm>
            <a:off x="6039439" y="2258568"/>
            <a:ext cx="113122" cy="113122"/>
          </a:xfrm>
          <a:prstGeom prst="ellipse">
            <a:avLst/>
          </a:prstGeom>
          <a:solidFill>
            <a:schemeClr val="tx2"/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0" name="Straight Connector 9">
            <a:extLst>
              <a:ext uri="{FF2B5EF4-FFF2-40B4-BE49-F238E27FC236}">
                <a16:creationId xmlns:a16="http://schemas.microsoft.com/office/drawing/2014/main" xmlns="" id="{9D6749A7-7981-4F00-A857-E305F2BF82D7}"/>
              </a:ext>
            </a:extLst>
          </p:cNvPr>
          <p:cNvCxnSpPr/>
          <p:nvPr userDrawn="1"/>
        </p:nvCxnSpPr>
        <p:spPr>
          <a:xfrm>
            <a:off x="5495629" y="2315511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7">
            <a:extLst>
              <a:ext uri="{FF2B5EF4-FFF2-40B4-BE49-F238E27FC236}">
                <a16:creationId xmlns:a16="http://schemas.microsoft.com/office/drawing/2014/main" xmlns="" id="{C9E3E371-E110-4B2F-A30F-678A9E556ECC}"/>
              </a:ext>
            </a:extLst>
          </p:cNvPr>
          <p:cNvSpPr/>
          <p:nvPr userDrawn="1"/>
        </p:nvSpPr>
        <p:spPr>
          <a:xfrm>
            <a:off x="6039439" y="3645193"/>
            <a:ext cx="113122" cy="113122"/>
          </a:xfrm>
          <a:prstGeom prst="ellipse">
            <a:avLst/>
          </a:prstGeom>
          <a:solidFill>
            <a:schemeClr val="tx2"/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2" name="Straight Connector 28">
            <a:extLst>
              <a:ext uri="{FF2B5EF4-FFF2-40B4-BE49-F238E27FC236}">
                <a16:creationId xmlns:a16="http://schemas.microsoft.com/office/drawing/2014/main" xmlns="" id="{45823006-C764-4B07-8F7A-7F3D6F665595}"/>
              </a:ext>
            </a:extLst>
          </p:cNvPr>
          <p:cNvCxnSpPr/>
          <p:nvPr userDrawn="1"/>
        </p:nvCxnSpPr>
        <p:spPr>
          <a:xfrm>
            <a:off x="6152561" y="3692900"/>
            <a:ext cx="524759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C3169977-E8B8-4082-9803-CAD30AE9CB8C}"/>
              </a:ext>
            </a:extLst>
          </p:cNvPr>
          <p:cNvGrpSpPr/>
          <p:nvPr userDrawn="1"/>
        </p:nvGrpSpPr>
        <p:grpSpPr>
          <a:xfrm>
            <a:off x="4429613" y="1787947"/>
            <a:ext cx="1054364" cy="1054364"/>
            <a:chOff x="4448467" y="1788329"/>
            <a:chExt cx="1054364" cy="1054364"/>
          </a:xfrm>
          <a:effectLst/>
        </p:grpSpPr>
        <p:sp>
          <p:nvSpPr>
            <p:cNvPr id="26" name="Rectangle 13">
              <a:extLst>
                <a:ext uri="{FF2B5EF4-FFF2-40B4-BE49-F238E27FC236}">
                  <a16:creationId xmlns:a16="http://schemas.microsoft.com/office/drawing/2014/main" xmlns="" id="{6524614D-2165-4261-B963-A17FDD803486}"/>
                </a:ext>
              </a:extLst>
            </p:cNvPr>
            <p:cNvSpPr/>
            <p:nvPr/>
          </p:nvSpPr>
          <p:spPr>
            <a:xfrm>
              <a:off x="4448467" y="1788329"/>
              <a:ext cx="1054364" cy="1054364"/>
            </a:xfrm>
            <a:prstGeom prst="rect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4">
              <a:extLst>
                <a:ext uri="{FF2B5EF4-FFF2-40B4-BE49-F238E27FC236}">
                  <a16:creationId xmlns:a16="http://schemas.microsoft.com/office/drawing/2014/main" xmlns="" id="{F3E2168E-2E6E-4B00-99C4-9EB42EE2B1EB}"/>
                </a:ext>
              </a:extLst>
            </p:cNvPr>
            <p:cNvSpPr/>
            <p:nvPr/>
          </p:nvSpPr>
          <p:spPr>
            <a:xfrm>
              <a:off x="4448467" y="2755823"/>
              <a:ext cx="1054364" cy="868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EA1D17E1-D26E-4810-B902-133B3ECFE31B}"/>
              </a:ext>
            </a:extLst>
          </p:cNvPr>
          <p:cNvGrpSpPr/>
          <p:nvPr userDrawn="1"/>
        </p:nvGrpSpPr>
        <p:grpSpPr>
          <a:xfrm>
            <a:off x="6677320" y="3165718"/>
            <a:ext cx="1058290" cy="1054364"/>
            <a:chOff x="6677320" y="3165718"/>
            <a:chExt cx="1058290" cy="1054364"/>
          </a:xfrm>
          <a:effectLst/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0DC14135-F5DA-4E6F-A025-4BC714CD401A}"/>
                </a:ext>
              </a:extLst>
            </p:cNvPr>
            <p:cNvSpPr/>
            <p:nvPr/>
          </p:nvSpPr>
          <p:spPr>
            <a:xfrm>
              <a:off x="6677320" y="3165718"/>
              <a:ext cx="1054364" cy="1054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xmlns="" id="{3E25CB18-572D-42EC-97AF-D08300DCC736}"/>
                </a:ext>
              </a:extLst>
            </p:cNvPr>
            <p:cNvSpPr/>
            <p:nvPr/>
          </p:nvSpPr>
          <p:spPr>
            <a:xfrm>
              <a:off x="6681246" y="4133212"/>
              <a:ext cx="1054364" cy="868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34" name="Straight Connector 26">
            <a:extLst>
              <a:ext uri="{FF2B5EF4-FFF2-40B4-BE49-F238E27FC236}">
                <a16:creationId xmlns:a16="http://schemas.microsoft.com/office/drawing/2014/main" xmlns="" id="{16BBC598-1BDE-4D1A-BB88-72DA17CE70D4}"/>
              </a:ext>
            </a:extLst>
          </p:cNvPr>
          <p:cNvCxnSpPr/>
          <p:nvPr userDrawn="1"/>
        </p:nvCxnSpPr>
        <p:spPr>
          <a:xfrm>
            <a:off x="6104626" y="3758315"/>
            <a:ext cx="0" cy="3096000"/>
          </a:xfrm>
          <a:prstGeom prst="line">
            <a:avLst/>
          </a:prstGeom>
          <a:ln w="38100">
            <a:solidFill>
              <a:schemeClr val="tx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Текст 2">
            <a:extLst>
              <a:ext uri="{FF2B5EF4-FFF2-40B4-BE49-F238E27FC236}">
                <a16:creationId xmlns:a16="http://schemas.microsoft.com/office/drawing/2014/main" xmlns="" id="{35F4A4C7-1501-4C9F-8958-D821FFB3FE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18285" y="3092511"/>
            <a:ext cx="3814734" cy="3196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36" name="Текст 2">
            <a:extLst>
              <a:ext uri="{FF2B5EF4-FFF2-40B4-BE49-F238E27FC236}">
                <a16:creationId xmlns:a16="http://schemas.microsoft.com/office/drawing/2014/main" xmlns="" id="{AD7CB3B5-D1EF-42F4-9DE1-37EAB24E46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572" y="1691760"/>
            <a:ext cx="3814734" cy="319614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4" name="Заголовок 2">
            <a:extLst>
              <a:ext uri="{FF2B5EF4-FFF2-40B4-BE49-F238E27FC236}">
                <a16:creationId xmlns:a16="http://schemas.microsoft.com/office/drawing/2014/main" xmlns="" id="{9B80F71C-A499-45AC-8193-30D6AA323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676943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72590394-0C6E-4A6D-9596-E8A0E2FF0878}"/>
              </a:ext>
            </a:extLst>
          </p:cNvPr>
          <p:cNvSpPr/>
          <p:nvPr userDrawn="1"/>
        </p:nvSpPr>
        <p:spPr>
          <a:xfrm>
            <a:off x="9170917" y="1947896"/>
            <a:ext cx="2404800" cy="3950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xmlns="" id="{E48D7E1E-0252-44CD-9533-75560C8E2B2F}"/>
              </a:ext>
            </a:extLst>
          </p:cNvPr>
          <p:cNvSpPr/>
          <p:nvPr userDrawn="1"/>
        </p:nvSpPr>
        <p:spPr>
          <a:xfrm>
            <a:off x="6321530" y="1947896"/>
            <a:ext cx="2404800" cy="3950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CE66E94B-3FC3-46AD-92D1-25195E5FBA62}"/>
              </a:ext>
            </a:extLst>
          </p:cNvPr>
          <p:cNvSpPr/>
          <p:nvPr userDrawn="1"/>
        </p:nvSpPr>
        <p:spPr>
          <a:xfrm>
            <a:off x="3471933" y="1947896"/>
            <a:ext cx="2405710" cy="3950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Рисунок 2">
            <a:extLst>
              <a:ext uri="{FF2B5EF4-FFF2-40B4-BE49-F238E27FC236}">
                <a16:creationId xmlns:a16="http://schemas.microsoft.com/office/drawing/2014/main" xmlns="" id="{96ABD9B7-8F18-49B3-B638-4F264046C9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75215" y="1947442"/>
            <a:ext cx="2401728" cy="144923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24" name="Рисунок 2">
            <a:extLst>
              <a:ext uri="{FF2B5EF4-FFF2-40B4-BE49-F238E27FC236}">
                <a16:creationId xmlns:a16="http://schemas.microsoft.com/office/drawing/2014/main" xmlns="" id="{9127D34D-9B1A-4C82-944C-C60729C000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3066" y="1947442"/>
            <a:ext cx="2401728" cy="144923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25" name="Рисунок 2">
            <a:extLst>
              <a:ext uri="{FF2B5EF4-FFF2-40B4-BE49-F238E27FC236}">
                <a16:creationId xmlns:a16="http://schemas.microsoft.com/office/drawing/2014/main" xmlns="" id="{559F7FE1-0B87-42B3-8D89-ACFEDB0EF7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72453" y="1947442"/>
            <a:ext cx="2401728" cy="144923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xmlns="" id="{852D14A3-0C3C-4222-BC34-BA85A3D8EA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79683" y="3692103"/>
            <a:ext cx="2390210" cy="22059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xmlns="" id="{16B54265-29A4-45F6-8E4F-F0D66BF5E1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8825" y="3692103"/>
            <a:ext cx="2390210" cy="22059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8F5CADDE-FB67-48D2-80F1-50325E6F9F6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78212" y="3692103"/>
            <a:ext cx="2390210" cy="22059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xmlns="" id="{29B87DC1-9901-40F8-9BAC-098C63509FFD}"/>
              </a:ext>
            </a:extLst>
          </p:cNvPr>
          <p:cNvSpPr/>
          <p:nvPr userDrawn="1"/>
        </p:nvSpPr>
        <p:spPr>
          <a:xfrm>
            <a:off x="625618" y="1947896"/>
            <a:ext cx="2405710" cy="3950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Рисунок 2">
            <a:extLst>
              <a:ext uri="{FF2B5EF4-FFF2-40B4-BE49-F238E27FC236}">
                <a16:creationId xmlns:a16="http://schemas.microsoft.com/office/drawing/2014/main" xmlns="" id="{FCE179FA-D27B-4C7F-98F8-37734CC013D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28900" y="1947442"/>
            <a:ext cx="2401728" cy="144923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38" name="Текст 2">
            <a:extLst>
              <a:ext uri="{FF2B5EF4-FFF2-40B4-BE49-F238E27FC236}">
                <a16:creationId xmlns:a16="http://schemas.microsoft.com/office/drawing/2014/main" xmlns="" id="{32ABFBC2-76BE-4598-9E42-C651178F46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368" y="3692103"/>
            <a:ext cx="2390210" cy="22059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22" name="Заголовок 2">
            <a:extLst>
              <a:ext uri="{FF2B5EF4-FFF2-40B4-BE49-F238E27FC236}">
                <a16:creationId xmlns:a16="http://schemas.microsoft.com/office/drawing/2014/main" xmlns="" id="{4C2A6FF9-69BB-452A-9D2D-47C24BB3A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69730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D8F36CF-F2BC-40FE-8EA2-F424781E05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225615"/>
            <a:ext cx="6096000" cy="3295291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ru-RU"/>
          </a:p>
        </p:txBody>
      </p:sp>
      <p:sp>
        <p:nvSpPr>
          <p:cNvPr id="13" name="Текст 2">
            <a:extLst>
              <a:ext uri="{FF2B5EF4-FFF2-40B4-BE49-F238E27FC236}">
                <a16:creationId xmlns:a16="http://schemas.microsoft.com/office/drawing/2014/main" xmlns="" id="{5D9C513A-BFF6-4D92-99B6-BBC165113B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2225615"/>
            <a:ext cx="5580062" cy="3295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6" name="Заголовок 2">
            <a:extLst>
              <a:ext uri="{FF2B5EF4-FFF2-40B4-BE49-F238E27FC236}">
                <a16:creationId xmlns:a16="http://schemas.microsoft.com/office/drawing/2014/main" xmlns="" id="{C997A6B0-70D2-4CAA-A679-DD3DE39B09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44712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7">
            <a:extLst>
              <a:ext uri="{FF2B5EF4-FFF2-40B4-BE49-F238E27FC236}">
                <a16:creationId xmlns:a16="http://schemas.microsoft.com/office/drawing/2014/main" xmlns="" id="{2373DDA6-9FB5-499A-8FD9-8B91AF084A5F}"/>
              </a:ext>
            </a:extLst>
          </p:cNvPr>
          <p:cNvSpPr/>
          <p:nvPr userDrawn="1"/>
        </p:nvSpPr>
        <p:spPr>
          <a:xfrm>
            <a:off x="1265091" y="1772816"/>
            <a:ext cx="4628600" cy="1944216"/>
          </a:xfrm>
          <a:prstGeom prst="roundRect">
            <a:avLst>
              <a:gd name="adj" fmla="val 74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lvl="0" indent="-18256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Rectangle: Rounded Corners 19">
            <a:extLst>
              <a:ext uri="{FF2B5EF4-FFF2-40B4-BE49-F238E27FC236}">
                <a16:creationId xmlns:a16="http://schemas.microsoft.com/office/drawing/2014/main" xmlns="" id="{5717EE70-02C3-4FF3-A3CB-88A1B6779337}"/>
              </a:ext>
            </a:extLst>
          </p:cNvPr>
          <p:cNvSpPr/>
          <p:nvPr userDrawn="1"/>
        </p:nvSpPr>
        <p:spPr>
          <a:xfrm>
            <a:off x="6307018" y="1772816"/>
            <a:ext cx="4628600" cy="1944216"/>
          </a:xfrm>
          <a:prstGeom prst="roundRect">
            <a:avLst>
              <a:gd name="adj" fmla="val 748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lvl="0" indent="-18256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Rectangle: Rounded Corners 20">
            <a:extLst>
              <a:ext uri="{FF2B5EF4-FFF2-40B4-BE49-F238E27FC236}">
                <a16:creationId xmlns:a16="http://schemas.microsoft.com/office/drawing/2014/main" xmlns="" id="{397695A6-CB85-4FA1-81AE-A2D0D29782C0}"/>
              </a:ext>
            </a:extLst>
          </p:cNvPr>
          <p:cNvSpPr/>
          <p:nvPr userDrawn="1"/>
        </p:nvSpPr>
        <p:spPr>
          <a:xfrm>
            <a:off x="1265091" y="3933056"/>
            <a:ext cx="4628600" cy="1944216"/>
          </a:xfrm>
          <a:prstGeom prst="roundRect">
            <a:avLst>
              <a:gd name="adj" fmla="val 74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29">
            <a:extLst>
              <a:ext uri="{FF2B5EF4-FFF2-40B4-BE49-F238E27FC236}">
                <a16:creationId xmlns:a16="http://schemas.microsoft.com/office/drawing/2014/main" xmlns="" id="{60F7A21B-C033-43B8-8165-1712780DDCFA}"/>
              </a:ext>
            </a:extLst>
          </p:cNvPr>
          <p:cNvSpPr/>
          <p:nvPr userDrawn="1"/>
        </p:nvSpPr>
        <p:spPr>
          <a:xfrm>
            <a:off x="6307018" y="3933056"/>
            <a:ext cx="4628600" cy="1944216"/>
          </a:xfrm>
          <a:prstGeom prst="roundRect">
            <a:avLst>
              <a:gd name="adj" fmla="val 74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lvl="0" indent="-18256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EE481C6-F6D5-4BFC-A6CE-4D364E5B4E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62974" y="1863725"/>
            <a:ext cx="4441825" cy="17510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xmlns="" id="{3F708CF0-C906-4B82-9DDD-E77D51D2FC9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04678" y="1863724"/>
            <a:ext cx="4441825" cy="17510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xmlns="" id="{6A897CF2-2888-4A01-834D-21418F290D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04678" y="4018632"/>
            <a:ext cx="4441825" cy="17510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xmlns="" id="{7D14A4F8-CA94-4037-8472-6E06E9DF995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62974" y="4033388"/>
            <a:ext cx="4441825" cy="17510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E13B4367-2763-4939-BB98-BD3255F27690}"/>
              </a:ext>
            </a:extLst>
          </p:cNvPr>
          <p:cNvGrpSpPr/>
          <p:nvPr userDrawn="1"/>
        </p:nvGrpSpPr>
        <p:grpSpPr>
          <a:xfrm>
            <a:off x="5285910" y="3014954"/>
            <a:ext cx="1620180" cy="1620180"/>
            <a:chOff x="5285910" y="3014954"/>
            <a:chExt cx="1620180" cy="1620180"/>
          </a:xfrm>
        </p:grpSpPr>
        <p:sp>
          <p:nvSpPr>
            <p:cNvPr id="19" name="Oval 28">
              <a:extLst>
                <a:ext uri="{FF2B5EF4-FFF2-40B4-BE49-F238E27FC236}">
                  <a16:creationId xmlns:a16="http://schemas.microsoft.com/office/drawing/2014/main" xmlns="" id="{137E14FE-B026-4425-95EC-348ABBB6523B}"/>
                </a:ext>
              </a:extLst>
            </p:cNvPr>
            <p:cNvSpPr/>
            <p:nvPr userDrawn="1"/>
          </p:nvSpPr>
          <p:spPr>
            <a:xfrm>
              <a:off x="5285910" y="3014954"/>
              <a:ext cx="1620180" cy="16201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30">
              <a:extLst>
                <a:ext uri="{FF2B5EF4-FFF2-40B4-BE49-F238E27FC236}">
                  <a16:creationId xmlns:a16="http://schemas.microsoft.com/office/drawing/2014/main" xmlns="" id="{3A0F1D7B-3DF2-4CE6-AF34-AF1C8E108757}"/>
                </a:ext>
              </a:extLst>
            </p:cNvPr>
            <p:cNvSpPr/>
            <p:nvPr userDrawn="1"/>
          </p:nvSpPr>
          <p:spPr>
            <a:xfrm>
              <a:off x="5459394" y="3188438"/>
              <a:ext cx="1273212" cy="127321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 dirty="0"/>
            </a:p>
          </p:txBody>
        </p:sp>
      </p:grp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D55BFC40-6925-4E5F-BF1D-B29BAEF2328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03385" y="3428538"/>
            <a:ext cx="1203325" cy="70643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2" name="Заголовок 2">
            <a:extLst>
              <a:ext uri="{FF2B5EF4-FFF2-40B4-BE49-F238E27FC236}">
                <a16:creationId xmlns:a16="http://schemas.microsoft.com/office/drawing/2014/main" xmlns="" id="{D78E191B-0393-4AEF-BFE5-CB7708539E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972122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F3A68A85-C08C-4ABB-AEA4-8BE0D6D1CF8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429003"/>
            <a:ext cx="3048000" cy="3428999"/>
          </a:xfrm>
          <a:custGeom>
            <a:avLst/>
            <a:gdLst>
              <a:gd name="connsiteX0" fmla="*/ 0 w 3048000"/>
              <a:gd name="connsiteY0" fmla="*/ 0 h 3428999"/>
              <a:gd name="connsiteX1" fmla="*/ 3048000 w 3048000"/>
              <a:gd name="connsiteY1" fmla="*/ 0 h 3428999"/>
              <a:gd name="connsiteX2" fmla="*/ 3048000 w 3048000"/>
              <a:gd name="connsiteY2" fmla="*/ 3428999 h 3428999"/>
              <a:gd name="connsiteX3" fmla="*/ 0 w 3048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428999">
                <a:moveTo>
                  <a:pt x="0" y="0"/>
                </a:moveTo>
                <a:lnTo>
                  <a:pt x="3048000" y="0"/>
                </a:lnTo>
                <a:lnTo>
                  <a:pt x="3048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Рисунок</a:t>
            </a:r>
            <a:endParaRPr lang="en-US" dirty="0"/>
          </a:p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D6DA1285-73AF-49B0-90CB-4BC58CA6EAF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48000" y="4"/>
            <a:ext cx="3048000" cy="3428999"/>
          </a:xfrm>
          <a:custGeom>
            <a:avLst/>
            <a:gdLst>
              <a:gd name="connsiteX0" fmla="*/ 0 w 3048000"/>
              <a:gd name="connsiteY0" fmla="*/ 0 h 3428999"/>
              <a:gd name="connsiteX1" fmla="*/ 3048000 w 3048000"/>
              <a:gd name="connsiteY1" fmla="*/ 0 h 3428999"/>
              <a:gd name="connsiteX2" fmla="*/ 3048000 w 3048000"/>
              <a:gd name="connsiteY2" fmla="*/ 3428999 h 3428999"/>
              <a:gd name="connsiteX3" fmla="*/ 0 w 3048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428999">
                <a:moveTo>
                  <a:pt x="0" y="0"/>
                </a:moveTo>
                <a:lnTo>
                  <a:pt x="3048000" y="0"/>
                </a:lnTo>
                <a:lnTo>
                  <a:pt x="3048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Рисунок</a:t>
            </a:r>
            <a:endParaRPr lang="en-US" dirty="0"/>
          </a:p>
          <a:p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B3F9DBF3-29C5-4EC1-B842-B1C97FD365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3429001"/>
            <a:ext cx="3048000" cy="3428999"/>
          </a:xfrm>
          <a:custGeom>
            <a:avLst/>
            <a:gdLst>
              <a:gd name="connsiteX0" fmla="*/ 0 w 3048000"/>
              <a:gd name="connsiteY0" fmla="*/ 0 h 3428999"/>
              <a:gd name="connsiteX1" fmla="*/ 3048000 w 3048000"/>
              <a:gd name="connsiteY1" fmla="*/ 0 h 3428999"/>
              <a:gd name="connsiteX2" fmla="*/ 3048000 w 3048000"/>
              <a:gd name="connsiteY2" fmla="*/ 3428999 h 3428999"/>
              <a:gd name="connsiteX3" fmla="*/ 0 w 3048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428999">
                <a:moveTo>
                  <a:pt x="0" y="0"/>
                </a:moveTo>
                <a:lnTo>
                  <a:pt x="3048000" y="0"/>
                </a:lnTo>
                <a:lnTo>
                  <a:pt x="3048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Рисунок</a:t>
            </a:r>
            <a:endParaRPr lang="en-US" dirty="0"/>
          </a:p>
          <a:p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42289922-FE00-4DA4-BBAB-3A9DF04063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2"/>
            <a:ext cx="3048000" cy="3428999"/>
          </a:xfrm>
          <a:custGeom>
            <a:avLst/>
            <a:gdLst>
              <a:gd name="connsiteX0" fmla="*/ 0 w 3048000"/>
              <a:gd name="connsiteY0" fmla="*/ 0 h 3428999"/>
              <a:gd name="connsiteX1" fmla="*/ 3048000 w 3048000"/>
              <a:gd name="connsiteY1" fmla="*/ 0 h 3428999"/>
              <a:gd name="connsiteX2" fmla="*/ 3048000 w 3048000"/>
              <a:gd name="connsiteY2" fmla="*/ 3428999 h 3428999"/>
              <a:gd name="connsiteX3" fmla="*/ 0 w 3048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428999">
                <a:moveTo>
                  <a:pt x="0" y="0"/>
                </a:moveTo>
                <a:lnTo>
                  <a:pt x="3048000" y="0"/>
                </a:lnTo>
                <a:lnTo>
                  <a:pt x="3048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Рисунок</a:t>
            </a:r>
            <a:endParaRPr lang="en-US" dirty="0"/>
          </a:p>
          <a:p>
            <a:endParaRPr lang="en-US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67A5494-FED7-44D7-91F7-215DFE5B18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"/>
            <a:ext cx="3048000" cy="3428996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xmlns="" id="{38B453D8-9238-49FC-A26F-761C86F49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0"/>
            <a:ext cx="3047999" cy="3428996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9" name="Текст 2">
            <a:extLst>
              <a:ext uri="{FF2B5EF4-FFF2-40B4-BE49-F238E27FC236}">
                <a16:creationId xmlns:a16="http://schemas.microsoft.com/office/drawing/2014/main" xmlns="" id="{36E3C913-E243-4987-82F4-5A5B0C36AB5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43998" y="3439064"/>
            <a:ext cx="3047999" cy="3428996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xmlns="" id="{C40BBE00-6393-4074-B35A-E68BF32D6C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56626" y="3439064"/>
            <a:ext cx="3048000" cy="3428996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262736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8">
            <a:extLst>
              <a:ext uri="{FF2B5EF4-FFF2-40B4-BE49-F238E27FC236}">
                <a16:creationId xmlns:a16="http://schemas.microsoft.com/office/drawing/2014/main" xmlns="" id="{04D0443B-8B25-4753-97BC-7ACC251051A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90482" y="1493683"/>
            <a:ext cx="3176411" cy="187328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9" name="Рисунок 8">
            <a:extLst>
              <a:ext uri="{FF2B5EF4-FFF2-40B4-BE49-F238E27FC236}">
                <a16:creationId xmlns:a16="http://schemas.microsoft.com/office/drawing/2014/main" xmlns="" id="{3414EF02-61F3-4BCD-9FE6-7540ECF1D09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18082" y="3907760"/>
            <a:ext cx="3176411" cy="1873285"/>
          </a:xfrm>
          <a:prstGeom prst="rect">
            <a:avLst/>
          </a:prstGeom>
          <a:solidFill>
            <a:schemeClr val="bg2"/>
          </a:solid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8" name="Рисунок 8">
            <a:extLst>
              <a:ext uri="{FF2B5EF4-FFF2-40B4-BE49-F238E27FC236}">
                <a16:creationId xmlns:a16="http://schemas.microsoft.com/office/drawing/2014/main" xmlns="" id="{C7F61115-1220-4340-A824-31B2C776CFE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404282" y="3907760"/>
            <a:ext cx="3176411" cy="1873285"/>
          </a:xfrm>
          <a:prstGeom prst="rect">
            <a:avLst/>
          </a:prstGeom>
          <a:solidFill>
            <a:schemeClr val="bg2"/>
          </a:solid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7" name="Рисунок 8">
            <a:extLst>
              <a:ext uri="{FF2B5EF4-FFF2-40B4-BE49-F238E27FC236}">
                <a16:creationId xmlns:a16="http://schemas.microsoft.com/office/drawing/2014/main" xmlns="" id="{A3CFCED5-5D53-4B0C-9800-2784DBA52F2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90482" y="3907760"/>
            <a:ext cx="3176411" cy="1873285"/>
          </a:xfrm>
          <a:prstGeom prst="rect">
            <a:avLst/>
          </a:prstGeom>
          <a:solidFill>
            <a:schemeClr val="bg2"/>
          </a:solidFill>
          <a:effectLst/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5" name="Рисунок 8">
            <a:extLst>
              <a:ext uri="{FF2B5EF4-FFF2-40B4-BE49-F238E27FC236}">
                <a16:creationId xmlns:a16="http://schemas.microsoft.com/office/drawing/2014/main" xmlns="" id="{F3FBBD1E-C48A-494C-8A31-8E03E2CC74B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8082" y="1493683"/>
            <a:ext cx="3176411" cy="187328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4" name="Рисунок 8">
            <a:extLst>
              <a:ext uri="{FF2B5EF4-FFF2-40B4-BE49-F238E27FC236}">
                <a16:creationId xmlns:a16="http://schemas.microsoft.com/office/drawing/2014/main" xmlns="" id="{E59BA82F-51B7-481C-915C-CF24D5E872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04282" y="1493683"/>
            <a:ext cx="3176411" cy="1873285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20" name="Заголовок 2">
            <a:extLst>
              <a:ext uri="{FF2B5EF4-FFF2-40B4-BE49-F238E27FC236}">
                <a16:creationId xmlns:a16="http://schemas.microsoft.com/office/drawing/2014/main" xmlns="" id="{98AD1BA8-06A1-4573-9ADF-6280EF1AE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21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77854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FB239F5A-AC9C-47B0-A16E-43C374B6E579}"/>
              </a:ext>
            </a:extLst>
          </p:cNvPr>
          <p:cNvSpPr/>
          <p:nvPr userDrawn="1"/>
        </p:nvSpPr>
        <p:spPr>
          <a:xfrm>
            <a:off x="0" y="741875"/>
            <a:ext cx="12192000" cy="5374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8C372B60-96E7-4A6C-AB7D-C438C1E446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44398" y="5639191"/>
            <a:ext cx="7931666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Город, месяц, дата</a:t>
            </a:r>
          </a:p>
        </p:txBody>
      </p:sp>
      <p:sp>
        <p:nvSpPr>
          <p:cNvPr id="15" name="Текст 13">
            <a:extLst>
              <a:ext uri="{FF2B5EF4-FFF2-40B4-BE49-F238E27FC236}">
                <a16:creationId xmlns:a16="http://schemas.microsoft.com/office/drawing/2014/main" xmlns="" id="{B24F3C19-0A22-4229-BE99-BBEE957CD91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744398" y="2171369"/>
            <a:ext cx="7931664" cy="2520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ТЕМА ВЫСТУПЛЕНИЯ</a:t>
            </a:r>
          </a:p>
        </p:txBody>
      </p:sp>
      <p:sp>
        <p:nvSpPr>
          <p:cNvPr id="16" name="Текст 13">
            <a:extLst>
              <a:ext uri="{FF2B5EF4-FFF2-40B4-BE49-F238E27FC236}">
                <a16:creationId xmlns:a16="http://schemas.microsoft.com/office/drawing/2014/main" xmlns="" id="{260FA8B3-E80C-4FB8-B1F1-D2DB70608AF2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744398" y="4760649"/>
            <a:ext cx="7931664" cy="8092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ФИО, должность</a:t>
            </a:r>
          </a:p>
        </p:txBody>
      </p:sp>
      <p:sp>
        <p:nvSpPr>
          <p:cNvPr id="18" name="Текст 13">
            <a:extLst>
              <a:ext uri="{FF2B5EF4-FFF2-40B4-BE49-F238E27FC236}">
                <a16:creationId xmlns:a16="http://schemas.microsoft.com/office/drawing/2014/main" xmlns="" id="{CFD390DD-273E-46DC-86DA-2398186CB48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744398" y="1725852"/>
            <a:ext cx="7931664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Название структурного подразделения администрации 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A3B92538-87A1-48BD-9E21-C293356CCBB6}"/>
              </a:ext>
            </a:extLst>
          </p:cNvPr>
          <p:cNvGrpSpPr/>
          <p:nvPr userDrawn="1"/>
        </p:nvGrpSpPr>
        <p:grpSpPr>
          <a:xfrm>
            <a:off x="595755" y="1868673"/>
            <a:ext cx="2632705" cy="3120653"/>
            <a:chOff x="515937" y="2088162"/>
            <a:chExt cx="2632705" cy="3120653"/>
          </a:xfrm>
        </p:grpSpPr>
        <p:pic>
          <p:nvPicPr>
            <p:cNvPr id="12" name="Рисунок 11" descr="Изображение выглядит как цветок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6E8B6043-70E8-43F1-8FCD-160DA5C0D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5141"/>
            <a:stretch/>
          </p:blipFill>
          <p:spPr>
            <a:xfrm>
              <a:off x="515938" y="2088162"/>
              <a:ext cx="2556000" cy="2663403"/>
            </a:xfrm>
            <a:prstGeom prst="rect">
              <a:avLst/>
            </a:prstGeom>
          </p:spPr>
        </p:pic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987CD1C7-F4D8-408A-BD9B-731E57D749FB}"/>
                </a:ext>
              </a:extLst>
            </p:cNvPr>
            <p:cNvSpPr/>
            <p:nvPr userDrawn="1"/>
          </p:nvSpPr>
          <p:spPr>
            <a:xfrm>
              <a:off x="515937" y="4977983"/>
              <a:ext cx="263270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000" b="0" i="0" u="none" strike="noStrike" kern="1200" cap="none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АДМИНИСТРАЦИЯ КУРСКОЙ ОБЛАСТИ</a:t>
              </a:r>
            </a:p>
          </p:txBody>
        </p:sp>
      </p:grp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28ECFFE-8D11-4FB6-978F-D03C3C7FD7D2}"/>
              </a:ext>
            </a:extLst>
          </p:cNvPr>
          <p:cNvSpPr/>
          <p:nvPr userDrawn="1"/>
        </p:nvSpPr>
        <p:spPr>
          <a:xfrm>
            <a:off x="3407632" y="2341404"/>
            <a:ext cx="216000" cy="21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81537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3429000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6096000" cy="3429000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3429000"/>
            <a:ext cx="6096000" cy="3429000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3429000"/>
            <a:ext cx="6096000" cy="3429000"/>
          </a:xfr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436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8"/>
          <p:cNvSpPr>
            <a:spLocks noGrp="1"/>
          </p:cNvSpPr>
          <p:nvPr>
            <p:ph type="pic" idx="13"/>
          </p:nvPr>
        </p:nvSpPr>
        <p:spPr>
          <a:xfrm>
            <a:off x="1" y="-1"/>
            <a:ext cx="12192001" cy="427852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78332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215">
        <p14:gallery dir="l"/>
      </p:transition>
    </mc:Choice>
    <mc:Fallback>
      <p:transition spd="slow" advTm="7215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FB239F5A-AC9C-47B0-A16E-43C374B6E579}"/>
              </a:ext>
            </a:extLst>
          </p:cNvPr>
          <p:cNvSpPr/>
          <p:nvPr userDrawn="1"/>
        </p:nvSpPr>
        <p:spPr>
          <a:xfrm>
            <a:off x="0" y="741875"/>
            <a:ext cx="12192000" cy="53742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8C372B60-96E7-4A6C-AB7D-C438C1E446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44398" y="5639191"/>
            <a:ext cx="7931666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Город, месяц, дата</a:t>
            </a:r>
          </a:p>
        </p:txBody>
      </p:sp>
      <p:sp>
        <p:nvSpPr>
          <p:cNvPr id="15" name="Текст 13">
            <a:extLst>
              <a:ext uri="{FF2B5EF4-FFF2-40B4-BE49-F238E27FC236}">
                <a16:creationId xmlns:a16="http://schemas.microsoft.com/office/drawing/2014/main" xmlns="" id="{B24F3C19-0A22-4229-BE99-BBEE957CD91A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744398" y="2171369"/>
            <a:ext cx="7931664" cy="2520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ТЕМА ВЫСТУПЛЕНИЯ</a:t>
            </a:r>
          </a:p>
        </p:txBody>
      </p:sp>
      <p:sp>
        <p:nvSpPr>
          <p:cNvPr id="16" name="Текст 13">
            <a:extLst>
              <a:ext uri="{FF2B5EF4-FFF2-40B4-BE49-F238E27FC236}">
                <a16:creationId xmlns:a16="http://schemas.microsoft.com/office/drawing/2014/main" xmlns="" id="{260FA8B3-E80C-4FB8-B1F1-D2DB70608AF2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744398" y="4760649"/>
            <a:ext cx="7931664" cy="80926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FontTx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ФИО, должность</a:t>
            </a:r>
          </a:p>
        </p:txBody>
      </p:sp>
      <p:sp>
        <p:nvSpPr>
          <p:cNvPr id="18" name="Текст 13">
            <a:extLst>
              <a:ext uri="{FF2B5EF4-FFF2-40B4-BE49-F238E27FC236}">
                <a16:creationId xmlns:a16="http://schemas.microsoft.com/office/drawing/2014/main" xmlns="" id="{CFD390DD-273E-46DC-86DA-2398186CB48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744398" y="1725852"/>
            <a:ext cx="7931664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Название структурного подразделения администрации 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A3B92538-87A1-48BD-9E21-C293356CCBB6}"/>
              </a:ext>
            </a:extLst>
          </p:cNvPr>
          <p:cNvGrpSpPr/>
          <p:nvPr userDrawn="1"/>
        </p:nvGrpSpPr>
        <p:grpSpPr>
          <a:xfrm>
            <a:off x="595755" y="1868673"/>
            <a:ext cx="2632705" cy="3120653"/>
            <a:chOff x="515937" y="2088162"/>
            <a:chExt cx="2632705" cy="3120653"/>
          </a:xfrm>
        </p:grpSpPr>
        <p:pic>
          <p:nvPicPr>
            <p:cNvPr id="12" name="Рисунок 11" descr="Изображение выглядит как цветок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6E8B6043-70E8-43F1-8FCD-160DA5C0DD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5141"/>
            <a:stretch/>
          </p:blipFill>
          <p:spPr>
            <a:xfrm>
              <a:off x="515938" y="2088162"/>
              <a:ext cx="2556000" cy="2663403"/>
            </a:xfrm>
            <a:prstGeom prst="rect">
              <a:avLst/>
            </a:prstGeom>
          </p:spPr>
        </p:pic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987CD1C7-F4D8-408A-BD9B-731E57D749FB}"/>
                </a:ext>
              </a:extLst>
            </p:cNvPr>
            <p:cNvSpPr/>
            <p:nvPr userDrawn="1"/>
          </p:nvSpPr>
          <p:spPr>
            <a:xfrm>
              <a:off x="515937" y="4977983"/>
              <a:ext cx="263270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000" b="0" i="0" u="none" strike="noStrike" kern="1200" cap="none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АДМИНИСТРАЦИЯ КУРСКОЙ ОБЛАСТИ</a:t>
              </a:r>
            </a:p>
          </p:txBody>
        </p:sp>
      </p:grp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28ECFFE-8D11-4FB6-978F-D03C3C7FD7D2}"/>
              </a:ext>
            </a:extLst>
          </p:cNvPr>
          <p:cNvSpPr/>
          <p:nvPr userDrawn="1"/>
        </p:nvSpPr>
        <p:spPr>
          <a:xfrm>
            <a:off x="3407632" y="2341404"/>
            <a:ext cx="216000" cy="21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52978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E4076951-36FD-4BD3-AD2E-D4133E30B7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D45A6756-DF40-42AC-B331-3985A359031E}"/>
              </a:ext>
            </a:extLst>
          </p:cNvPr>
          <p:cNvGrpSpPr/>
          <p:nvPr userDrawn="1"/>
        </p:nvGrpSpPr>
        <p:grpSpPr>
          <a:xfrm>
            <a:off x="352011" y="3794781"/>
            <a:ext cx="1337610" cy="1693771"/>
            <a:chOff x="725788" y="4286547"/>
            <a:chExt cx="1337610" cy="1693771"/>
          </a:xfrm>
        </p:grpSpPr>
        <p:pic>
          <p:nvPicPr>
            <p:cNvPr id="4" name="Рисунок 3" descr="Изображение выглядит как цветок&#10;&#10;Автоматически созданное описание">
              <a:extLst>
                <a:ext uri="{FF2B5EF4-FFF2-40B4-BE49-F238E27FC236}">
                  <a16:creationId xmlns:a16="http://schemas.microsoft.com/office/drawing/2014/main" xmlns="" id="{B75C884E-D2A3-4CBB-AF5D-17F672EB26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5141"/>
            <a:stretch/>
          </p:blipFill>
          <p:spPr>
            <a:xfrm>
              <a:off x="776508" y="4286547"/>
              <a:ext cx="1236170" cy="1288113"/>
            </a:xfrm>
            <a:prstGeom prst="rect">
              <a:avLst/>
            </a:prstGeom>
          </p:spPr>
        </p:pic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8A141197-BF37-4025-8590-EA5DD4578650}"/>
                </a:ext>
              </a:extLst>
            </p:cNvPr>
            <p:cNvSpPr/>
            <p:nvPr userDrawn="1"/>
          </p:nvSpPr>
          <p:spPr>
            <a:xfrm>
              <a:off x="725788" y="5583286"/>
              <a:ext cx="1337610" cy="397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100" b="0" i="0" u="none" strike="noStrike" kern="1200" cap="none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Администрация                                 Курской области</a:t>
              </a:r>
            </a:p>
          </p:txBody>
        </p:sp>
      </p:grp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DFBC426B-9A70-4117-B33C-E19454283A6A}"/>
              </a:ext>
            </a:extLst>
          </p:cNvPr>
          <p:cNvSpPr/>
          <p:nvPr userDrawn="1"/>
        </p:nvSpPr>
        <p:spPr>
          <a:xfrm rot="16200000" flipV="1">
            <a:off x="628537" y="4948916"/>
            <a:ext cx="2628000" cy="689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25"/>
          </a:p>
        </p:txBody>
      </p:sp>
      <p:sp>
        <p:nvSpPr>
          <p:cNvPr id="13" name="Текст 13">
            <a:extLst>
              <a:ext uri="{FF2B5EF4-FFF2-40B4-BE49-F238E27FC236}">
                <a16:creationId xmlns:a16="http://schemas.microsoft.com/office/drawing/2014/main" xmlns="" id="{CD312D6D-E2C7-4469-A23B-9880D3B3641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14007" y="3570493"/>
            <a:ext cx="9562055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Название структурного подразделения администрации 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A81902EF-0B6F-4DF7-BEE0-A632DFD38F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14007" y="4060960"/>
            <a:ext cx="9562055" cy="146870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ТЕМА ВЫСТУПЛЕНИЯ</a:t>
            </a:r>
          </a:p>
        </p:txBody>
      </p:sp>
      <p:sp>
        <p:nvSpPr>
          <p:cNvPr id="15" name="Текст 13">
            <a:extLst>
              <a:ext uri="{FF2B5EF4-FFF2-40B4-BE49-F238E27FC236}">
                <a16:creationId xmlns:a16="http://schemas.microsoft.com/office/drawing/2014/main" xmlns="" id="{5E333FA8-F6A9-4F52-8A9B-5F4A4553F0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14007" y="5643890"/>
            <a:ext cx="9562056" cy="648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ФИО, должность</a:t>
            </a:r>
          </a:p>
        </p:txBody>
      </p:sp>
      <p:sp>
        <p:nvSpPr>
          <p:cNvPr id="16" name="Текст 13">
            <a:extLst>
              <a:ext uri="{FF2B5EF4-FFF2-40B4-BE49-F238E27FC236}">
                <a16:creationId xmlns:a16="http://schemas.microsoft.com/office/drawing/2014/main" xmlns="" id="{37C59575-CAE5-4919-B54F-674AB7C1FC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3030" y="5643890"/>
            <a:ext cx="1475572" cy="648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Город, месяц, дата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61402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hlinkClick r:id="" action="ppaction://noaction"/>
          </p:cNvPr>
          <p:cNvSpPr/>
          <p:nvPr userDrawn="1"/>
        </p:nvSpPr>
        <p:spPr>
          <a:xfrm>
            <a:off x="4223793" y="1197252"/>
            <a:ext cx="7966255" cy="450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marL="581211" indent="-380990" defTabSz="1088198">
              <a:buFont typeface="Arial" pitchFamily="34" charset="0"/>
              <a:buChar char="•"/>
            </a:pPr>
            <a:endParaRPr lang="en-US" sz="2133" dirty="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4223792" y="0"/>
            <a:ext cx="7968211" cy="980728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lIns="103888" tIns="51944" rIns="103888" bIns="51944" rtlCol="0" anchor="ctr"/>
          <a:lstStyle/>
          <a:p>
            <a:pPr marL="609607" marR="0" lvl="0" indent="0" defTabSz="10881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133" b="0" i="0" u="none" strike="noStrike" kern="0" cap="none" spc="0" normalizeH="0" baseline="0" noProof="0" dirty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4223792" y="5954334"/>
            <a:ext cx="7971029" cy="900509"/>
          </a:xfrm>
          <a:prstGeom prst="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lIns="103888" tIns="51944" rIns="103888" bIns="51944" rtlCol="0" anchor="ctr"/>
          <a:lstStyle/>
          <a:p>
            <a:pPr marL="609607" marR="0" lvl="0" indent="0" defTabSz="10881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133" b="0" i="0" u="none" strike="noStrike" kern="0" cap="none" spc="0" normalizeH="0" baseline="0" noProof="0" dirty="0">
              <a:ln>
                <a:noFill/>
              </a:ln>
              <a:solidFill>
                <a:srgbClr val="363636">
                  <a:lumMod val="50000"/>
                  <a:lumOff val="50000"/>
                </a:srgb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4229737" y="2349875"/>
            <a:ext cx="216000" cy="21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4702985" y="4524375"/>
            <a:ext cx="6968556" cy="11488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ФИО, должность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pic>
        <p:nvPicPr>
          <p:cNvPr id="15" name="Рисунок 14" descr="Изображение выглядит как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9144F5D4-2C6F-4FFE-A383-4217D3A69B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41"/>
          <a:stretch/>
        </p:blipFill>
        <p:spPr>
          <a:xfrm>
            <a:off x="359538" y="1602584"/>
            <a:ext cx="3505529" cy="3652832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2264CAC8-D6B1-42F1-ACB3-0E36A508B046}"/>
              </a:ext>
            </a:extLst>
          </p:cNvPr>
          <p:cNvSpPr/>
          <p:nvPr userDrawn="1"/>
        </p:nvSpPr>
        <p:spPr>
          <a:xfrm>
            <a:off x="136431" y="5473456"/>
            <a:ext cx="3951743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Администрация Курской области</a:t>
            </a:r>
          </a:p>
        </p:txBody>
      </p:sp>
      <p:sp>
        <p:nvSpPr>
          <p:cNvPr id="20" name="Текст 2">
            <a:extLst>
              <a:ext uri="{FF2B5EF4-FFF2-40B4-BE49-F238E27FC236}">
                <a16:creationId xmlns:a16="http://schemas.microsoft.com/office/drawing/2014/main" xmlns="" id="{504E10CD-3DA4-48D9-A49F-55B05FAEB2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2985" y="273050"/>
            <a:ext cx="6968556" cy="64147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/>
              <a:t>Название структурного подразделения администрации </a:t>
            </a:r>
          </a:p>
        </p:txBody>
      </p:sp>
      <p:sp>
        <p:nvSpPr>
          <p:cNvPr id="21" name="Текст 13">
            <a:extLst>
              <a:ext uri="{FF2B5EF4-FFF2-40B4-BE49-F238E27FC236}">
                <a16:creationId xmlns:a16="http://schemas.microsoft.com/office/drawing/2014/main" xmlns="" id="{6F3771EF-AA06-4BBB-9A07-5067D58EBD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02985" y="6056965"/>
            <a:ext cx="6968556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Город, месяц, дата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xmlns="" id="{7F221D2E-3B57-4533-B8D5-A1168DE772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02985" y="2358983"/>
            <a:ext cx="6968556" cy="215089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/>
              <a:t>ТЕМА ВЫСТУПЛЕНИЯ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9350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" action="ppaction://noaction"/>
            <a:extLst>
              <a:ext uri="{FF2B5EF4-FFF2-40B4-BE49-F238E27FC236}">
                <a16:creationId xmlns:a16="http://schemas.microsoft.com/office/drawing/2014/main" xmlns="" id="{7BA5F1E5-6C93-466A-88F9-E981C1A5E4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0" tIns="51951" rIns="103900" bIns="51951" rtlCol="0" anchor="ctr"/>
          <a:lstStyle/>
          <a:p>
            <a:pPr marL="581211" indent="-380990" defTabSz="1088198">
              <a:buFont typeface="Arial" pitchFamily="34" charset="0"/>
              <a:buChar char="•"/>
            </a:pPr>
            <a:endParaRPr lang="en-US" sz="2133" dirty="0">
              <a:solidFill>
                <a:srgbClr val="363636">
                  <a:lumMod val="65000"/>
                  <a:lumOff val="35000"/>
                </a:srgbClr>
              </a:solidFill>
            </a:endParaRPr>
          </a:p>
        </p:txBody>
      </p:sp>
      <p:sp>
        <p:nvSpPr>
          <p:cNvPr id="4" name="Текст 2">
            <a:extLst>
              <a:ext uri="{FF2B5EF4-FFF2-40B4-BE49-F238E27FC236}">
                <a16:creationId xmlns:a16="http://schemas.microsoft.com/office/drawing/2014/main" xmlns="" id="{4215E6AE-9CCB-46C1-B110-7BF68B6760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39940" y="1491801"/>
            <a:ext cx="8536123" cy="19390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/>
              <a:t>ТЕМА ВЫСТУПЛЕНИЯ</a:t>
            </a:r>
          </a:p>
        </p:txBody>
      </p:sp>
      <p:pic>
        <p:nvPicPr>
          <p:cNvPr id="6" name="Рисунок 5" descr="Изображение выглядит как здание, остановка, сидит, движе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3F58681C-A193-4267-950D-B83A6D2C1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021649"/>
            <a:ext cx="12192000" cy="2842054"/>
          </a:xfrm>
          <a:prstGeom prst="rect">
            <a:avLst/>
          </a:prstGeom>
        </p:spPr>
      </p:pic>
      <p:pic>
        <p:nvPicPr>
          <p:cNvPr id="7" name="Рисунок 6" descr="Изображение выглядит как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447911E1-FB86-4780-8991-1E8D64693A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41"/>
          <a:stretch/>
        </p:blipFill>
        <p:spPr>
          <a:xfrm>
            <a:off x="368168" y="1165473"/>
            <a:ext cx="2487179" cy="259169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BC18A89-4C54-4E29-9C57-B61B05775028}"/>
              </a:ext>
            </a:extLst>
          </p:cNvPr>
          <p:cNvSpPr/>
          <p:nvPr userDrawn="1"/>
        </p:nvSpPr>
        <p:spPr>
          <a:xfrm>
            <a:off x="2978919" y="1489318"/>
            <a:ext cx="72000" cy="19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xmlns="" id="{DA26FAB0-78DD-4643-BCDD-14C5EE02E1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2067" y="3499916"/>
            <a:ext cx="4045603" cy="114887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ru-RU" dirty="0"/>
              <a:t>ФИО, должность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10" name="Текст 13">
            <a:extLst>
              <a:ext uri="{FF2B5EF4-FFF2-40B4-BE49-F238E27FC236}">
                <a16:creationId xmlns:a16="http://schemas.microsoft.com/office/drawing/2014/main" xmlns="" id="{F7D0EB93-280C-4A90-8EC7-95BAA248288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01270" y="4852897"/>
            <a:ext cx="4046400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6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dirty="0"/>
              <a:t>Город, месяц, дата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4D06829-6564-4873-A52B-D1479BC8E69B}"/>
              </a:ext>
            </a:extLst>
          </p:cNvPr>
          <p:cNvSpPr/>
          <p:nvPr userDrawn="1"/>
        </p:nvSpPr>
        <p:spPr>
          <a:xfrm>
            <a:off x="3139940" y="1073969"/>
            <a:ext cx="911384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АДМИНИСТРАЦИЯ КУРСКОЙ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786639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3">
            <a:extLst>
              <a:ext uri="{FF2B5EF4-FFF2-40B4-BE49-F238E27FC236}">
                <a16:creationId xmlns:a16="http://schemas.microsoft.com/office/drawing/2014/main" xmlns="" id="{4F339A70-C5B7-4220-99EA-0616D8C18F17}"/>
              </a:ext>
            </a:extLst>
          </p:cNvPr>
          <p:cNvSpPr txBox="1">
            <a:spLocks/>
          </p:cNvSpPr>
          <p:nvPr userDrawn="1"/>
        </p:nvSpPr>
        <p:spPr>
          <a:xfrm>
            <a:off x="520598" y="3929295"/>
            <a:ext cx="5056338" cy="3762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/>
              <a:t>Название структурного подразделения администрации </a:t>
            </a:r>
          </a:p>
        </p:txBody>
      </p:sp>
      <p:sp>
        <p:nvSpPr>
          <p:cNvPr id="3" name="Текст 13">
            <a:extLst>
              <a:ext uri="{FF2B5EF4-FFF2-40B4-BE49-F238E27FC236}">
                <a16:creationId xmlns:a16="http://schemas.microsoft.com/office/drawing/2014/main" xmlns="" id="{B6AB79C1-D9D7-4F5F-9684-A451F8B1F9C0}"/>
              </a:ext>
            </a:extLst>
          </p:cNvPr>
          <p:cNvSpPr txBox="1">
            <a:spLocks/>
          </p:cNvSpPr>
          <p:nvPr userDrawn="1"/>
        </p:nvSpPr>
        <p:spPr>
          <a:xfrm>
            <a:off x="520598" y="4376438"/>
            <a:ext cx="5825882" cy="10112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accent2"/>
                </a:solidFill>
              </a:rPr>
              <a:t>ТЕМА ВЫСТУПЛЕНИЯ</a:t>
            </a:r>
          </a:p>
        </p:txBody>
      </p:sp>
      <p:sp>
        <p:nvSpPr>
          <p:cNvPr id="4" name="Текст 13">
            <a:extLst>
              <a:ext uri="{FF2B5EF4-FFF2-40B4-BE49-F238E27FC236}">
                <a16:creationId xmlns:a16="http://schemas.microsoft.com/office/drawing/2014/main" xmlns="" id="{F20B85FD-CF4A-46E3-8759-3DFDF1DE38B0}"/>
              </a:ext>
            </a:extLst>
          </p:cNvPr>
          <p:cNvSpPr txBox="1">
            <a:spLocks/>
          </p:cNvSpPr>
          <p:nvPr userDrawn="1"/>
        </p:nvSpPr>
        <p:spPr>
          <a:xfrm>
            <a:off x="521011" y="5663180"/>
            <a:ext cx="5574989" cy="648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/>
              <a:t>ФИО, должность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272947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2">
            <a:extLst>
              <a:ext uri="{FF2B5EF4-FFF2-40B4-BE49-F238E27FC236}">
                <a16:creationId xmlns:a16="http://schemas.microsoft.com/office/drawing/2014/main" xmlns="" id="{FB7F2449-89D5-47EB-A8C8-78C8FA3313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51915" y="1495974"/>
            <a:ext cx="5308779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Диаграмма 2">
            <a:extLst>
              <a:ext uri="{FF2B5EF4-FFF2-40B4-BE49-F238E27FC236}">
                <a16:creationId xmlns:a16="http://schemas.microsoft.com/office/drawing/2014/main" xmlns="" id="{EDD528EA-7A19-4E3E-9A45-5581BB7C642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23848" y="1495974"/>
            <a:ext cx="5271310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ru-RU" dirty="0"/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xmlns="" id="{71C00C3B-4A78-4398-AC04-E1CE8CA621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17233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99FE11-9881-4EA9-ADC4-777EF1D48E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599" y="1495974"/>
            <a:ext cx="5334840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xmlns="" id="{67D2F4AD-FD94-4964-8A54-792FE42367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17411" y="1495974"/>
            <a:ext cx="5334658" cy="46192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xmlns="" id="{BDB196AE-4DEB-40BB-9E31-6851630EE1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830" y="399631"/>
            <a:ext cx="10865180" cy="69592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20496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:a16="http://schemas.microsoft.com/office/drawing/2014/main" xmlns="" id="{9E6F6204-35AC-454B-8B2D-BA8415885B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459866" y="6466314"/>
            <a:ext cx="2301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fld id="{C6EC25B1-B2BA-4F6F-9412-6E4C375258E9}" type="slidenum">
              <a:rPr lang="en-US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+mn-cs"/>
              </a:rPr>
              <a:pPr algn="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Text Box 15">
            <a:extLst>
              <a:ext uri="{FF2B5EF4-FFF2-40B4-BE49-F238E27FC236}">
                <a16:creationId xmlns:a16="http://schemas.microsoft.com/office/drawing/2014/main" xmlns="" id="{CB052193-2553-4387-8829-A089A77D180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3281" y="6481703"/>
            <a:ext cx="10944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|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cs typeface="+mn-cs"/>
              </a:rPr>
              <a:t>Конфликт</a:t>
            </a:r>
            <a:r>
              <a:rPr lang="ru-RU" sz="1600" baseline="0" dirty="0" smtClean="0">
                <a:solidFill>
                  <a:schemeClr val="tx1"/>
                </a:solidFill>
                <a:latin typeface="+mn-lt"/>
                <a:cs typeface="+mn-cs"/>
              </a:rPr>
              <a:t> интересов в сфере закупок товаров, работ, услуг для обеспечения государственных и муниципальных нужд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endParaRPr lang="en-US" sz="1600" b="1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1" name="Заголовок 12">
            <a:extLst>
              <a:ext uri="{FF2B5EF4-FFF2-40B4-BE49-F238E27FC236}">
                <a16:creationId xmlns:a16="http://schemas.microsoft.com/office/drawing/2014/main" xmlns="" id="{484C020E-9BB1-44E0-A63A-AA7E6B7E1FC8}"/>
              </a:ext>
            </a:extLst>
          </p:cNvPr>
          <p:cNvSpPr txBox="1">
            <a:spLocks/>
          </p:cNvSpPr>
          <p:nvPr userDrawn="1"/>
        </p:nvSpPr>
        <p:spPr>
          <a:xfrm>
            <a:off x="546137" y="401722"/>
            <a:ext cx="11112673" cy="675001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2" name="Заголовок 2">
            <a:extLst>
              <a:ext uri="{FF2B5EF4-FFF2-40B4-BE49-F238E27FC236}">
                <a16:creationId xmlns:a16="http://schemas.microsoft.com/office/drawing/2014/main" xmlns="" id="{76683639-6EC6-4AB6-B465-0E513FE8193F}"/>
              </a:ext>
            </a:extLst>
          </p:cNvPr>
          <p:cNvSpPr txBox="1">
            <a:spLocks/>
          </p:cNvSpPr>
          <p:nvPr userDrawn="1"/>
        </p:nvSpPr>
        <p:spPr>
          <a:xfrm>
            <a:off x="515938" y="399631"/>
            <a:ext cx="11160125" cy="695924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13" name="Рисунок 12" descr="Изображение выглядит как цвет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E7DB7562-A24C-414C-96E2-4D5D5831DD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 cstate="print">
            <a:alphaModFix amt="70000"/>
            <a:extLst>
              <a:ext uri="{BEBA8EAE-BF5A-486C-A8C5-ECC9F3942E4B}">
                <a14:imgProps xmlns:a14="http://schemas.microsoft.com/office/drawing/2010/main" xmlns="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41"/>
          <a:stretch/>
        </p:blipFill>
        <p:spPr>
          <a:xfrm>
            <a:off x="146521" y="6343819"/>
            <a:ext cx="396000" cy="41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148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702" r:id="rId3"/>
    <p:sldLayoutId id="2147483687" r:id="rId4"/>
    <p:sldLayoutId id="2147483689" r:id="rId5"/>
    <p:sldLayoutId id="2147483688" r:id="rId6"/>
    <p:sldLayoutId id="2147483699" r:id="rId7"/>
    <p:sldLayoutId id="2147483693" r:id="rId8"/>
    <p:sldLayoutId id="2147483690" r:id="rId9"/>
    <p:sldLayoutId id="2147483694" r:id="rId10"/>
    <p:sldLayoutId id="2147483691" r:id="rId11"/>
    <p:sldLayoutId id="2147483701" r:id="rId12"/>
    <p:sldLayoutId id="2147483692" r:id="rId13"/>
    <p:sldLayoutId id="2147483680" r:id="rId14"/>
    <p:sldLayoutId id="2147483677" r:id="rId15"/>
    <p:sldLayoutId id="2147483675" r:id="rId16"/>
    <p:sldLayoutId id="2147483672" r:id="rId17"/>
    <p:sldLayoutId id="2147483666" r:id="rId18"/>
    <p:sldLayoutId id="2147483679" r:id="rId19"/>
    <p:sldLayoutId id="2147483697" r:id="rId20"/>
    <p:sldLayoutId id="2147483700" r:id="rId2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935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pos="7355" userDrawn="1">
          <p15:clr>
            <a:srgbClr val="F26B43"/>
          </p15:clr>
        </p15:guide>
        <p15:guide id="6" pos="3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Изображение выглядит как внешний, трава, здание, часы&#10;&#10;Автоматически созданное описание">
            <a:extLst>
              <a:ext uri="{FF2B5EF4-FFF2-40B4-BE49-F238E27FC236}">
                <a16:creationId xmlns:a16="http://schemas.microsoft.com/office/drawing/2014/main" xmlns="" id="{C188F277-57D9-42E6-80B3-415DA19FF5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66" b="26434"/>
          <a:stretch/>
        </p:blipFill>
        <p:spPr>
          <a:xfrm>
            <a:off x="0" y="1"/>
            <a:ext cx="12192000" cy="3429000"/>
          </a:xfrm>
        </p:spPr>
      </p:pic>
      <p:sp>
        <p:nvSpPr>
          <p:cNvPr id="22" name="Текст 21">
            <a:extLst>
              <a:ext uri="{FF2B5EF4-FFF2-40B4-BE49-F238E27FC236}">
                <a16:creationId xmlns:a16="http://schemas.microsoft.com/office/drawing/2014/main" xmlns="" id="{FFE18F8A-7DC3-4B7C-86D9-8A47A62B36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114007" y="3570493"/>
            <a:ext cx="10077993" cy="376237"/>
          </a:xfrm>
        </p:spPr>
        <p:txBody>
          <a:bodyPr/>
          <a:lstStyle/>
          <a:p>
            <a:r>
              <a:rPr lang="ru-RU" dirty="0" smtClean="0"/>
              <a:t>Департамент Администрации Курской области по профилактике коррупционных и иных правонарушений</a:t>
            </a:r>
            <a:endParaRPr lang="ru-RU" dirty="0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A5141AA3-E1DA-491E-964B-826774549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Конфликт интересов в сфере закупок товаров, работ, услуг для обеспечения государственных и муниципальных нужд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xmlns="" id="{FC3C58A3-1C95-4EEC-AA2D-BFCECA38AB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mtClean="0"/>
              <a:t>Гуляева Татьяна Сергеевна</a:t>
            </a:r>
          </a:p>
          <a:p>
            <a:r>
              <a:rPr lang="ru-RU" smtClean="0"/>
              <a:t>главный консультант управления по правоприменительной деятельности, профилактике коррупционных и иных правонарушений департамента Администрации Курской области по профилактике коррупционных и иных правонарушений</a:t>
            </a:r>
            <a:endParaRPr lang="ru-RU" dirty="0"/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xmlns="" id="{54F8B617-8724-4F83-BB90-CB40899097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733" y="5655735"/>
            <a:ext cx="1904999" cy="822423"/>
          </a:xfrm>
        </p:spPr>
        <p:txBody>
          <a:bodyPr/>
          <a:lstStyle/>
          <a:p>
            <a:pPr algn="ctr"/>
            <a:r>
              <a:rPr lang="ru-RU" sz="1600" smtClean="0"/>
              <a:t>Курск, ноябрь 2022 г.</a:t>
            </a:r>
            <a:endParaRPr lang="ru-RU" sz="1600" dirty="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1DCBFE0F-5077-4AD5-A604-06AEABCDA0C0}"/>
              </a:ext>
            </a:extLst>
          </p:cNvPr>
          <p:cNvSpPr/>
          <p:nvPr/>
        </p:nvSpPr>
        <p:spPr>
          <a:xfrm>
            <a:off x="0" y="-5944"/>
            <a:ext cx="12192000" cy="3429000"/>
          </a:xfrm>
          <a:prstGeom prst="rect">
            <a:avLst/>
          </a:prstGeom>
          <a:solidFill>
            <a:schemeClr val="bg2">
              <a:lumMod val="1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255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0"/>
            <a:ext cx="10865180" cy="90665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ea typeface="Calibri" panose="020F0502020204030204" pitchFamily="34" charset="0"/>
              </a:rPr>
              <a:t>Профили работников (служащих), участвующих </a:t>
            </a:r>
            <a:br>
              <a:rPr lang="ru-RU" dirty="0" smtClean="0">
                <a:ea typeface="Calibri" panose="020F0502020204030204" pitchFamily="34" charset="0"/>
              </a:rPr>
            </a:br>
            <a:r>
              <a:rPr lang="ru-RU" dirty="0" smtClean="0">
                <a:ea typeface="Calibri" panose="020F0502020204030204" pitchFamily="34" charset="0"/>
              </a:rPr>
              <a:t>в закупочной деятельности</a:t>
            </a:r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750248" y="1287341"/>
            <a:ext cx="10595775" cy="147452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Список родственников и свойственников  руководителя заказчика, контрактного управляющего, членов контрактной службы (аукционной комиссии)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____________________________________________________________________________________</a:t>
            </a: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i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					(наименование органа, организации)</a:t>
            </a: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1. ФИО руководителя заказчика, а также его место работы и должность за последние 3 года.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7039057"/>
              </p:ext>
            </p:extLst>
          </p:nvPr>
        </p:nvGraphicFramePr>
        <p:xfrm>
          <a:off x="1365337" y="2692254"/>
          <a:ext cx="8879676" cy="1369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1980"/>
                <a:gridCol w="3197996"/>
                <a:gridCol w="1536265"/>
                <a:gridCol w="3073435"/>
              </a:tblGrid>
              <a:tr h="363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Степень родства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 рождения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Место работы, должность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73443" y="4285830"/>
            <a:ext cx="112316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ФИО члена аукционной комиссии, а также его место работы и должность за последние 3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9426765"/>
              </p:ext>
            </p:extLst>
          </p:nvPr>
        </p:nvGraphicFramePr>
        <p:xfrm>
          <a:off x="1420250" y="4739465"/>
          <a:ext cx="8826758" cy="1369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9062"/>
                <a:gridCol w="3197996"/>
                <a:gridCol w="1536265"/>
                <a:gridCol w="3073435"/>
              </a:tblGrid>
              <a:tr h="363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Степень родства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 рождения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Место работы, должность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Профили поставщиков (субподрядчиков, соисполнителей)</a:t>
            </a:r>
            <a:endParaRPr lang="ru-RU" dirty="0"/>
          </a:p>
        </p:txBody>
      </p:sp>
      <p:graphicFrame>
        <p:nvGraphicFramePr>
          <p:cNvPr id="1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7762735"/>
              </p:ext>
            </p:extLst>
          </p:nvPr>
        </p:nvGraphicFramePr>
        <p:xfrm>
          <a:off x="1119674" y="1623529"/>
          <a:ext cx="10133044" cy="39116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339"/>
                <a:gridCol w="1229521"/>
                <a:gridCol w="1146162"/>
                <a:gridCol w="1625467"/>
                <a:gridCol w="1292037"/>
                <a:gridCol w="1106164"/>
                <a:gridCol w="2029299"/>
                <a:gridCol w="1100055"/>
              </a:tblGrid>
              <a:tr h="584917"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Сведения контрактах (договорах) и о поставщиках, субподрядчиках (соисполнителях)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7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договора (контакта) и дата его заключения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Сумма договора (контакта)</a:t>
                      </a:r>
                      <a:endParaRPr lang="ru-RU" sz="1100" dirty="0">
                        <a:effectLst/>
                      </a:endParaRPr>
                    </a:p>
                    <a:p>
                      <a:pPr defTabSz="801688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руб.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Наименование, фирменное наименование (при наличии)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(</a:t>
                      </a:r>
                      <a:r>
                        <a:rPr lang="ru-RU" sz="1400" dirty="0">
                          <a:effectLst/>
                        </a:rPr>
                        <a:t>для юридического лица)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Идентифика-ционный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номер </a:t>
                      </a:r>
                      <a:r>
                        <a:rPr lang="ru-RU" sz="1400" dirty="0" err="1" smtClean="0">
                          <a:effectLst/>
                        </a:rPr>
                        <a:t>налогопла-тельщика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(ИНН)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Фамилия, имя,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отчество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(</a:t>
                      </a:r>
                      <a:r>
                        <a:rPr lang="ru-RU" sz="1400" dirty="0">
                          <a:effectLst/>
                        </a:rPr>
                        <a:t>при наличии</a:t>
                      </a:r>
                      <a:r>
                        <a:rPr lang="ru-RU" sz="1400" dirty="0" smtClean="0"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(</a:t>
                      </a:r>
                      <a:r>
                        <a:rPr lang="ru-RU" sz="1400" dirty="0">
                          <a:effectLst/>
                        </a:rPr>
                        <a:t>для физического лица)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Информация о субподрядчиках (соисполнителях) по контракту (Наименование, идентификационный номер налогоплательщика)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Руководители и  </a:t>
                      </a:r>
                      <a:r>
                        <a:rPr lang="ru-RU" sz="1400" dirty="0" err="1" smtClean="0">
                          <a:effectLst/>
                        </a:rPr>
                        <a:t>учре-дители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(ФИО)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1.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540" y="411354"/>
            <a:ext cx="10865180" cy="69592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Источники внешней информации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35670" y="1669079"/>
            <a:ext cx="10154920" cy="6905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Единая информационная система в сфере закупок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</a:t>
            </a:r>
            <a:r>
              <a:rPr lang="ru-RU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zakupki.gov.ru</a:t>
            </a:r>
            <a:endParaRPr lang="ru-RU" sz="2000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5670" y="2572658"/>
            <a:ext cx="10154920" cy="6905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Федеральной налоговой службы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nalog.ru</a:t>
            </a:r>
            <a:endParaRPr lang="ru-RU" sz="2000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35670" y="3547573"/>
            <a:ext cx="10154920" cy="6905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 сервис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«Прозрачный бизнес»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https://pb.nalog.ru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35670" y="4522488"/>
            <a:ext cx="10154920" cy="6905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Веб-сервис для проверки контрагентов «Контур-Фокус»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</a:t>
            </a:r>
            <a:r>
              <a:rPr lang="ru-RU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focus.kontur.ru </a:t>
            </a:r>
            <a:endParaRPr lang="ru-RU" sz="2000" u="sng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892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475" y="399631"/>
            <a:ext cx="10865180" cy="69592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Перекрестный анализ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62269" y="2922127"/>
            <a:ext cx="3360972" cy="12953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Профиль служащего (работника)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3431" y="2817864"/>
            <a:ext cx="3736225" cy="13622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Профиль поставщика (организации, учреждения, фирмы, ИП)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4809153" y="2136104"/>
            <a:ext cx="1774279" cy="681760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10800000">
            <a:off x="4784201" y="3881770"/>
            <a:ext cx="1669735" cy="670951"/>
          </a:xfrm>
          <a:prstGeom prst="curved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98" y="380969"/>
            <a:ext cx="10865180" cy="98129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Типовые ситуации конфликта интересов, применимые непосредственно для целей закупок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9799" y="1632430"/>
            <a:ext cx="10865179" cy="40934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0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 в конкурентных процедурах по определению поставщика (подрядчика, исполнителя) участвует организация, в которой работает близкий родственник члена комиссии либо иного служащего (работника), заинтересованного в осуществлении закупки;</a:t>
            </a:r>
          </a:p>
          <a:p>
            <a:pPr indent="450000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 в конкурентных процедурах участвует организация, в которой у члена комиссии либо у иного служащего (работника), заинтересованного в осуществлении закупки, имеется доля участия в уставном капитале (такие лица являются учредителями (соучредителями));</a:t>
            </a:r>
          </a:p>
          <a:p>
            <a:pPr indent="4500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в конкурентных процедурах участвует организация, в которой ранее работал член комиссии либо иной служащий (работник), заинтересованный в осуществлении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закупки;</a:t>
            </a:r>
          </a:p>
          <a:p>
            <a:pPr indent="4500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руководитель заказчика одновременно является представителем учредителя некоммерческой организации (участника закупки).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BC1F52DE-5FAB-4ABD-9FE3-81F2C02E743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12692"/>
            <a:ext cx="12192000" cy="3888975"/>
          </a:xfrm>
          <a:prstGeom prst="rect">
            <a:avLst/>
          </a:prstGeom>
          <a:ln>
            <a:noFill/>
          </a:ln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112FCAF-875D-4788-9F4B-C1518A52DBC3}"/>
              </a:ext>
            </a:extLst>
          </p:cNvPr>
          <p:cNvSpPr/>
          <p:nvPr/>
        </p:nvSpPr>
        <p:spPr>
          <a:xfrm>
            <a:off x="1761095" y="3014759"/>
            <a:ext cx="8669810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5400" dirty="0">
                <a:solidFill>
                  <a:srgbClr val="FFFFFF"/>
                </a:solidFill>
                <a:latin typeface="+mj-lt"/>
              </a:rPr>
              <a:t>СПАСИБО ЗА ВНИМАНИЕ</a:t>
            </a:r>
            <a:endParaRPr lang="en-US" sz="54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382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1"/>
            <a:ext cx="10865180" cy="872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Изменения в законодательстве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6060" y="998852"/>
            <a:ext cx="11277308" cy="50471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Федеральным законом от 11 июня 2022 года № 160-ФЗ «О внесении изменений в статью 3 Федерального закона «О закупках товаров, работ, услуг отдельными видами юридических лиц» и Федеральный закон «О контрактной системе в сфере закупок товаров, работ, услуг для обеспечения государственных и муниципальных нужд» внесены изменения в федеральные  законы № 44-ФЗ и 223-ФЗ, вступающие в силу в разные сроки. </a:t>
            </a: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 июля 2022 года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Федеральном законе № 44-ФЗ: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установлена обязанность руководителя заказчика, сотрудников контрактной службы, контрактных управляющих, членов комиссий принимать меры по предотвращению и урегулированию конфликта интересов (ст. 38 дополнена ч. 7, ст. 39 – новой ч. 10);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установлена обязанность члена комиссии при возникновении обстоятельств, препятствующих нахождению в составе комиссии, незамедлительно сообщить заказчику (изм. в ч. 7 ст. 39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ч. 6 ст. 39 скорректирован перечень лиц, которые не могут быть членами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комиссии.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ru-RU" sz="2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90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3A320FF-E44D-4C4C-8C1F-942FCEBB2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250" y="410547"/>
            <a:ext cx="11962750" cy="124484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600" dirty="0" smtClean="0"/>
              <a:t>Федеральный закон от 5 апреля 2013 года № 44-ФЗ  </a:t>
            </a:r>
            <a:br>
              <a:rPr lang="ru-RU" sz="2600" dirty="0" smtClean="0"/>
            </a:br>
            <a:r>
              <a:rPr lang="ru-RU" sz="2600" dirty="0" smtClean="0"/>
              <a:t>«О контрактной системе в сфере закупок товаров, работ, услуг для обеспечения государственных и муниципальных нужд» (ст. 39, ч. 6)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400" i="1" dirty="0" smtClean="0"/>
              <a:t>Членами комиссии </a:t>
            </a:r>
            <a:r>
              <a:rPr lang="ru-RU" sz="2400" i="1" u="sng" dirty="0" smtClean="0"/>
              <a:t>НЕ МОГУТ БЫТЬ</a:t>
            </a:r>
            <a:r>
              <a:rPr lang="ru-RU" sz="2400" i="1" dirty="0" smtClean="0"/>
              <a:t>:</a:t>
            </a:r>
            <a:endParaRPr lang="ru-RU" sz="2600" i="1" dirty="0"/>
          </a:p>
        </p:txBody>
      </p:sp>
      <p:sp>
        <p:nvSpPr>
          <p:cNvPr id="8" name="Snip Single Corner Rectangle 3">
            <a:extLst>
              <a:ext uri="{FF2B5EF4-FFF2-40B4-BE49-F238E27FC236}">
                <a16:creationId xmlns:a16="http://schemas.microsoft.com/office/drawing/2014/main" xmlns="" id="{62FFA9DA-F5BA-4E1E-9D84-0977BF971FC3}"/>
              </a:ext>
            </a:extLst>
          </p:cNvPr>
          <p:cNvSpPr/>
          <p:nvPr/>
        </p:nvSpPr>
        <p:spPr>
          <a:xfrm>
            <a:off x="317239" y="2034074"/>
            <a:ext cx="3481037" cy="1782552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84" y="2060358"/>
            <a:ext cx="3316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физические лица, которые были привлечены в качестве экспертов </a:t>
            </a:r>
            <a:b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проведению экспертной оценки извещения об осуществлении закупки, документации о закупке, заявок на участие в конкурсе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nip Single Corner Rectangle 3">
            <a:extLst>
              <a:ext uri="{FF2B5EF4-FFF2-40B4-BE49-F238E27FC236}">
                <a16:creationId xmlns:a16="http://schemas.microsoft.com/office/drawing/2014/main" xmlns="" id="{62FFA9DA-F5BA-4E1E-9D84-0977BF971FC3}"/>
              </a:ext>
            </a:extLst>
          </p:cNvPr>
          <p:cNvSpPr/>
          <p:nvPr/>
        </p:nvSpPr>
        <p:spPr>
          <a:xfrm>
            <a:off x="317239" y="4214931"/>
            <a:ext cx="11318170" cy="1737511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физические лица, имеющие личную заинтересованность в результатах определения поставщика (подрядчика, исполнителя), в том числе физические лица, подавшие заявки на участие в определении поставщика (подрядчика, исполнителя), либо состоящие в трудовых отношениях с организациями или физическими лицами, подавшими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анные заявки, либо являющиеся управляющими организаций, подавших заявки на участие в определении поставщика (подрядчика, исполнителя). Понятие «личная заинтересованность» используется в значении, указанном в Федеральном законе от 25 декабря 2008 года № 273-ФЗ «О противодействии коррупции».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nip Single Corner Rectangle 3">
            <a:extLst>
              <a:ext uri="{FF2B5EF4-FFF2-40B4-BE49-F238E27FC236}">
                <a16:creationId xmlns:a16="http://schemas.microsoft.com/office/drawing/2014/main" xmlns="" id="{62FFA9DA-F5BA-4E1E-9D84-0977BF971FC3}"/>
              </a:ext>
            </a:extLst>
          </p:cNvPr>
          <p:cNvSpPr/>
          <p:nvPr/>
        </p:nvSpPr>
        <p:spPr>
          <a:xfrm>
            <a:off x="4106912" y="2053697"/>
            <a:ext cx="4207425" cy="176292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физические лица, являющиеся участниками (акционерами) организаций, подавших заявки на участие в закупке, членами их органов управления, кредиторами участников закупки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xmlns="" id="{62FFA9DA-F5BA-4E1E-9D84-0977BF971FC3}"/>
              </a:ext>
            </a:extLst>
          </p:cNvPr>
          <p:cNvSpPr/>
          <p:nvPr/>
        </p:nvSpPr>
        <p:spPr>
          <a:xfrm>
            <a:off x="8622972" y="2027582"/>
            <a:ext cx="3012437" cy="178904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должностные лица органов контроля, указанных в части 1 статьи 99 Федерального закона от 5 апреля 2013 года № 44-ФЗ, непосредственно осуществляющие контроль в сфере закупок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792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1"/>
            <a:ext cx="10865180" cy="872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Изменения в законодательстве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27830" y="1034021"/>
            <a:ext cx="11277308" cy="533161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июля 2022 года</a:t>
            </a: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Федеральном законе №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223-ФЗ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заказчика, член комиссии по осуществлению закупок обязаны при осуществлении закупок принимать меры по предотвращению и урегулированию конфликта интересов в соответствии с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Федеральным законом от 25 декабря 2008 года № 273-ФЗ «О противодействии коррупции»;</a:t>
            </a: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установлено,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членами комиссии не могут быть (ст. 3 дополнена новой ч. 7.2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  <a:defRPr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indent="4500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лица, имеющие личную заинтересованность в результатах закупки;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indent="4500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лица, являющиеся участниками (акционерами) организаций, подавших заявки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закупке, членами их органов управления, кредиторами участников закупки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000" indent="4500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 в случаях, определенных положением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закупке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000" algn="just"/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установлена обязанность члена комиссии при возникновении обстоятельств, препятствующих нахождению в составе комиссии, незамедлительно сообщить об этом заказчику (ст. 3 дополнена новой ч. 7.3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ru-RU" sz="2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79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1"/>
            <a:ext cx="10865180" cy="872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Изменения в законодательстве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27830" y="1034021"/>
            <a:ext cx="11277308" cy="533161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1 января 2023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В Федеральном законе №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44-ФЗ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п. 9 ч. 1 ст. 31 уточняется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возможных участников конфликта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интересов.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должностным лицам заказчика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(руководитель заказчика, член комиссии по осуществлению закупок, руководитель контрактной службы заказчика, контрактный управляющий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их родственникам быть:</a:t>
            </a:r>
          </a:p>
          <a:p>
            <a:pPr marL="342900" indent="4500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закупки,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том числе в качестве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самозанятого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 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ИП;</a:t>
            </a:r>
          </a:p>
          <a:p>
            <a:pPr marL="342900" indent="4500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учредителями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 руководителями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поставщика;</a:t>
            </a:r>
          </a:p>
          <a:p>
            <a:pPr marL="342900" indent="4500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выгодоприобретателями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закупки, владеющим больше, чем 10% акций или долей компании.</a:t>
            </a: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endParaRPr lang="ru-RU" sz="2400" dirty="0"/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904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1"/>
            <a:ext cx="10865180" cy="943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Организация работы по выявлению личной заинтересованности работников при осуществлении закупок</a:t>
            </a:r>
            <a:endParaRPr lang="ru-RU" dirty="0"/>
          </a:p>
        </p:txBody>
      </p:sp>
      <p:sp>
        <p:nvSpPr>
          <p:cNvPr id="3" name="Стрелка влево 2"/>
          <p:cNvSpPr/>
          <p:nvPr/>
        </p:nvSpPr>
        <p:spPr>
          <a:xfrm rot="18475337">
            <a:off x="3505405" y="3984513"/>
            <a:ext cx="632917" cy="388544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 rot="14463639">
            <a:off x="8296760" y="3990727"/>
            <a:ext cx="632917" cy="389874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1080" y="2000989"/>
            <a:ext cx="8150385" cy="181340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Работа, направленная на выявление личной заинтересованности, должна осуществляться с учетом фактических возможностей органа (организации)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4800" y="4543174"/>
            <a:ext cx="5257489" cy="1194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профилактические мероприятия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67063" y="4543174"/>
            <a:ext cx="4750634" cy="1194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 мероприятия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0"/>
            <a:ext cx="10865180" cy="108953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Определение перечня лиц</a:t>
            </a:r>
            <a:r>
              <a:rPr lang="ru-RU" smtClean="0"/>
              <a:t>, </a:t>
            </a:r>
            <a:br>
              <a:rPr lang="ru-RU" smtClean="0"/>
            </a:br>
            <a:r>
              <a:rPr lang="ru-RU" smtClean="0"/>
              <a:t>участвующих </a:t>
            </a:r>
            <a:r>
              <a:rPr lang="ru-RU" dirty="0" smtClean="0"/>
              <a:t>в осуществлении закупки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50249" y="2202193"/>
            <a:ext cx="7550064" cy="46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заказчика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0249" y="2920601"/>
            <a:ext cx="7550064" cy="46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Члены коллегиального органа по осуществлению закупок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0249" y="3610492"/>
            <a:ext cx="7550064" cy="5752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Руководитель контрактной службы, работники контрактной службы, контрактный управляющий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0249" y="4392653"/>
            <a:ext cx="7550064" cy="6748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Служащие (работники), заинтересованные в осуществлении закупки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0249" y="5274382"/>
            <a:ext cx="7550064" cy="46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Иные лица, участвующие в осуществлении закупок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830" y="399630"/>
            <a:ext cx="10865180" cy="108953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Декларация о возможной личной заинтересованности</a:t>
            </a:r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27830" y="1034021"/>
            <a:ext cx="11277308" cy="533161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endParaRPr lang="ru-RU" sz="2400" dirty="0"/>
          </a:p>
          <a:p>
            <a:pPr indent="450000" algn="just"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defRPr/>
            </a:pPr>
            <a:endParaRPr lang="ru-RU" sz="2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257" y="1567542"/>
            <a:ext cx="3452221" cy="4650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2307" y="1567542"/>
            <a:ext cx="3442771" cy="457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3907" y="1567542"/>
            <a:ext cx="3671876" cy="495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1702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937" y="399631"/>
            <a:ext cx="10865180" cy="69592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5195069" y="2494716"/>
            <a:ext cx="1924849" cy="1010564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Трудовая книжка</a:t>
            </a:r>
            <a:endParaRPr lang="ru-RU" sz="1600" dirty="0">
              <a:solidFill>
                <a:schemeClr val="accent5"/>
              </a:solidFill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1224749" y="1981348"/>
            <a:ext cx="4122499" cy="1010564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Анкета при поступлении на службу/личная карточка работника</a:t>
            </a:r>
            <a:endParaRPr lang="ru-RU" sz="1600" dirty="0">
              <a:solidFill>
                <a:schemeClr val="accent5"/>
              </a:solidFill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6981943" y="1985391"/>
            <a:ext cx="4217551" cy="101865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Сведения о доходах, расходах, об имуществе и обязательствах имущественного характера</a:t>
            </a:r>
            <a:endParaRPr lang="ru-RU" sz="1600" dirty="0">
              <a:solidFill>
                <a:schemeClr val="accent5"/>
              </a:solidFill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1224749" y="3115129"/>
            <a:ext cx="4122499" cy="1088572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Ежегодное добровольное предоставление декларации о возможной личной заинтересованности </a:t>
            </a:r>
            <a:endParaRPr lang="ru-RU" sz="1600" dirty="0">
              <a:solidFill>
                <a:schemeClr val="accent5"/>
              </a:solidFill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6981943" y="3115129"/>
            <a:ext cx="4201259" cy="1010564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accent5"/>
                </a:solidFill>
              </a:rPr>
              <a:t>Иные источники </a:t>
            </a:r>
            <a:endParaRPr lang="ru-RU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669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Курск-2">
      <a:dk1>
        <a:srgbClr val="262626"/>
      </a:dk1>
      <a:lt1>
        <a:srgbClr val="FFFFFF"/>
      </a:lt1>
      <a:dk2>
        <a:srgbClr val="C8C8C8"/>
      </a:dk2>
      <a:lt2>
        <a:srgbClr val="E7E6E6"/>
      </a:lt2>
      <a:accent1>
        <a:srgbClr val="3AADA5"/>
      </a:accent1>
      <a:accent2>
        <a:srgbClr val="0080B6"/>
      </a:accent2>
      <a:accent3>
        <a:srgbClr val="3AADA5"/>
      </a:accent3>
      <a:accent4>
        <a:srgbClr val="00ADEE"/>
      </a:accent4>
      <a:accent5>
        <a:srgbClr val="0080B6"/>
      </a:accent5>
      <a:accent6>
        <a:srgbClr val="3AADA5"/>
      </a:accent6>
      <a:hlink>
        <a:srgbClr val="262626"/>
      </a:hlink>
      <a:folHlink>
        <a:srgbClr val="262626"/>
      </a:folHlink>
    </a:clrScheme>
    <a:fontScheme name="Другая 9">
      <a:majorFont>
        <a:latin typeface="Segoe UI Semibold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4591</TotalTime>
  <Words>943</Words>
  <Application>Microsoft Office PowerPoint</Application>
  <PresentationFormat>Произвольный</PresentationFormat>
  <Paragraphs>193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Изменения в законодательстве</vt:lpstr>
      <vt:lpstr>Федеральный закон от 5 апреля 2013 года № 44-ФЗ   «О контрактной системе в сфере закупок товаров, работ, услуг для обеспечения государственных и муниципальных нужд» (ст. 39, ч. 6)  Членами комиссии НЕ МОГУТ БЫТЬ:</vt:lpstr>
      <vt:lpstr>Изменения в законодательстве</vt:lpstr>
      <vt:lpstr>Изменения в законодательстве</vt:lpstr>
      <vt:lpstr>Организация работы по выявлению личной заинтересованности работников при осуществлении закупок</vt:lpstr>
      <vt:lpstr>Определение перечня лиц,  участвующих в осуществлении закупки</vt:lpstr>
      <vt:lpstr>Декларация о возможной личной заинтересованности</vt:lpstr>
      <vt:lpstr>Источники информации</vt:lpstr>
      <vt:lpstr>Профили работников (служащих), участвующих  в закупочной деятельности</vt:lpstr>
      <vt:lpstr>Профили поставщиков (субподрядчиков, соисполнителей)</vt:lpstr>
      <vt:lpstr>Источники внешней информации </vt:lpstr>
      <vt:lpstr>Перекрестный анализ</vt:lpstr>
      <vt:lpstr>Типовые ситуации конфликта интересов, применимые непосредственно для целей закупок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Приемная</dc:creator>
  <cp:lastModifiedBy>Приемная</cp:lastModifiedBy>
  <cp:revision>1437</cp:revision>
  <dcterms:created xsi:type="dcterms:W3CDTF">2018-08-30T06:48:50Z</dcterms:created>
  <dcterms:modified xsi:type="dcterms:W3CDTF">2022-12-07T14:05:26Z</dcterms:modified>
</cp:coreProperties>
</file>